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 id="269" r:id="rId15"/>
    <p:sldId id="271" r:id="rId16"/>
    <p:sldId id="272" r:id="rId17"/>
    <p:sldId id="274" r:id="rId18"/>
    <p:sldId id="273" r:id="rId19"/>
    <p:sldId id="275" r:id="rId20"/>
    <p:sldId id="277"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9FA687-80E4-4CEA-946B-19A04C4D76EF}" type="datetimeFigureOut">
              <a:rPr lang="en-US" smtClean="0"/>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AE22E-2513-4396-9443-502F99A82D1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FA687-80E4-4CEA-946B-19A04C4D76EF}" type="datetimeFigureOut">
              <a:rPr lang="en-US" smtClean="0"/>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AE22E-2513-4396-9443-502F99A82D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FA687-80E4-4CEA-946B-19A04C4D76EF}" type="datetimeFigureOut">
              <a:rPr lang="en-US" smtClean="0"/>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AE22E-2513-4396-9443-502F99A82D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9FA687-80E4-4CEA-946B-19A04C4D76EF}" type="datetimeFigureOut">
              <a:rPr lang="en-US" smtClean="0"/>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AE22E-2513-4396-9443-502F99A82D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9FA687-80E4-4CEA-946B-19A04C4D76EF}" type="datetimeFigureOut">
              <a:rPr lang="en-US" smtClean="0"/>
              <a:t>12/1/2012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AE22E-2513-4396-9443-502F99A82D1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9FA687-80E4-4CEA-946B-19A04C4D76EF}" type="datetimeFigureOut">
              <a:rPr lang="en-US" smtClean="0"/>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AE22E-2513-4396-9443-502F99A82D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9FA687-80E4-4CEA-946B-19A04C4D76EF}" type="datetimeFigureOut">
              <a:rPr lang="en-US" smtClean="0"/>
              <a:t>12/1/2012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0AE22E-2513-4396-9443-502F99A82D1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9FA687-80E4-4CEA-946B-19A04C4D76EF}" type="datetimeFigureOut">
              <a:rPr lang="en-US" smtClean="0"/>
              <a:t>12/1/2012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0AE22E-2513-4396-9443-502F99A82D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FA687-80E4-4CEA-946B-19A04C4D76EF}" type="datetimeFigureOut">
              <a:rPr lang="en-US" smtClean="0"/>
              <a:t>12/1/2012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0AE22E-2513-4396-9443-502F99A82D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FA687-80E4-4CEA-946B-19A04C4D76EF}" type="datetimeFigureOut">
              <a:rPr lang="en-US" smtClean="0"/>
              <a:t>12/1/2012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AE22E-2513-4396-9443-502F99A82D1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89FA687-80E4-4CEA-946B-19A04C4D76EF}" type="datetimeFigureOut">
              <a:rPr lang="en-US" smtClean="0"/>
              <a:t>12/1/2012</a:t>
            </a:fld>
            <a:endParaRPr lang="en-US"/>
          </a:p>
        </p:txBody>
      </p:sp>
      <p:sp>
        <p:nvSpPr>
          <p:cNvPr id="9" name="Slide Number Placeholder 8"/>
          <p:cNvSpPr>
            <a:spLocks noGrp="1"/>
          </p:cNvSpPr>
          <p:nvPr>
            <p:ph type="sldNum" sz="quarter" idx="11"/>
          </p:nvPr>
        </p:nvSpPr>
        <p:spPr/>
        <p:txBody>
          <a:bodyPr/>
          <a:lstStyle/>
          <a:p>
            <a:fld id="{DC0AE22E-2513-4396-9443-502F99A82D1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C0AE22E-2513-4396-9443-502F99A82D1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89FA687-80E4-4CEA-946B-19A04C4D76EF}" type="datetimeFigureOut">
              <a:rPr lang="en-US" smtClean="0"/>
              <a:t>12/1/2012</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www.youtube.com/v/qXB2MAL4qSM?version=3&amp;hl=en_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www.youtube.com/v/EohWjHru6BM?version=3&amp;hl=en_US" TargetMode="External"/><Relationship Id="rId4" Type="http://schemas.openxmlformats.org/officeDocument/2006/relationships/hyperlink" Target="http://www.ioti.i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hyperlink" Target="http://www.mapsofworld.com/flag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oTWOxrnnTRU" TargetMode="External"/><Relationship Id="rId3" Type="http://schemas.openxmlformats.org/officeDocument/2006/relationships/hyperlink" Target="http://www.aacps.org/" TargetMode="External"/><Relationship Id="rId7" Type="http://schemas.openxmlformats.org/officeDocument/2006/relationships/hyperlink" Target="http://www.movilleinishowen.com/history/moville_heritage/jpegs/carndonagh/carndonagh_cs_logo.jpg" TargetMode="External"/><Relationship Id="rId12" Type="http://schemas.openxmlformats.org/officeDocument/2006/relationships/hyperlink" Target="http://goodpasture.org/sites/goodpasture.org/files/u1/bretford_ipad_cart.jpg" TargetMode="External"/><Relationship Id="rId2" Type="http://schemas.openxmlformats.org/officeDocument/2006/relationships/hyperlink" Target="http://www.mttsonline.org/" TargetMode="External"/><Relationship Id="rId1" Type="http://schemas.openxmlformats.org/officeDocument/2006/relationships/slideLayout" Target="../slideLayouts/slideLayout6.xml"/><Relationship Id="rId6" Type="http://schemas.openxmlformats.org/officeDocument/2006/relationships/hyperlink" Target="http://www.inishowennews.com/images/2009/Polictians/PaulFiorentini.jpg" TargetMode="External"/><Relationship Id="rId11" Type="http://schemas.openxmlformats.org/officeDocument/2006/relationships/hyperlink" Target="http://onlinehelp.smarttech.com/english/mac/help/response/2_0_0/Clicker_with_Buttons_3.png" TargetMode="External"/><Relationship Id="rId5" Type="http://schemas.openxmlformats.org/officeDocument/2006/relationships/hyperlink" Target="http://www.mathsweek.ie/" TargetMode="External"/><Relationship Id="rId10" Type="http://schemas.openxmlformats.org/officeDocument/2006/relationships/hyperlink" Target="https://wiki.elon.edu/download/attachments/22119808/smartboard.jpg?version=1&amp;modificationDate=1313072253000" TargetMode="External"/><Relationship Id="rId4" Type="http://schemas.openxmlformats.org/officeDocument/2006/relationships/hyperlink" Target="http://www.ioti.ie/" TargetMode="External"/><Relationship Id="rId9" Type="http://schemas.openxmlformats.org/officeDocument/2006/relationships/hyperlink" Target="http://www.mapsofworld.com/flag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www.youtube.com/v/oTWOxrnnTRU?version=3&amp;hl=en_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www.inishowennews.com/011SchooliPads450.htm"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543800" cy="2593975"/>
          </a:xfrm>
        </p:spPr>
        <p:txBody>
          <a:bodyPr/>
          <a:lstStyle/>
          <a:p>
            <a:pPr algn="ctr"/>
            <a:r>
              <a:rPr lang="en-US" dirty="0" smtClean="0"/>
              <a:t>Ireland </a:t>
            </a:r>
            <a:br>
              <a:rPr lang="en-US" dirty="0" smtClean="0"/>
            </a:br>
            <a:r>
              <a:rPr lang="en-US" dirty="0" smtClean="0"/>
              <a:t>Country Case Study</a:t>
            </a:r>
            <a:endParaRPr lang="en-US" dirty="0"/>
          </a:p>
        </p:txBody>
      </p:sp>
      <p:sp>
        <p:nvSpPr>
          <p:cNvPr id="3" name="Subtitle 2"/>
          <p:cNvSpPr>
            <a:spLocks noGrp="1"/>
          </p:cNvSpPr>
          <p:nvPr>
            <p:ph type="subTitle" idx="1"/>
          </p:nvPr>
        </p:nvSpPr>
        <p:spPr>
          <a:xfrm>
            <a:off x="838200" y="4038600"/>
            <a:ext cx="7010400" cy="1447800"/>
          </a:xfrm>
        </p:spPr>
        <p:txBody>
          <a:bodyPr>
            <a:noAutofit/>
          </a:bodyPr>
          <a:lstStyle/>
          <a:p>
            <a:pPr algn="ctr"/>
            <a:r>
              <a:rPr lang="en-US" sz="2800" dirty="0" smtClean="0"/>
              <a:t>Jason Shaw</a:t>
            </a:r>
            <a:br>
              <a:rPr lang="en-US" sz="2800" dirty="0" smtClean="0"/>
            </a:br>
            <a:r>
              <a:rPr lang="en-US" sz="2800" dirty="0" smtClean="0"/>
              <a:t>EDTC 645</a:t>
            </a:r>
          </a:p>
          <a:p>
            <a:pPr algn="ctr"/>
            <a:r>
              <a:rPr lang="en-US" sz="2800" dirty="0" smtClean="0"/>
              <a:t>Tamara </a:t>
            </a:r>
            <a:r>
              <a:rPr lang="en-US" sz="2800" dirty="0" err="1" smtClean="0"/>
              <a:t>Blesh</a:t>
            </a:r>
            <a:r>
              <a:rPr lang="en-US" sz="2800" dirty="0" smtClean="0"/>
              <a:t>, Professor</a:t>
            </a:r>
            <a:endParaRPr lang="en-US" sz="2800" dirty="0"/>
          </a:p>
        </p:txBody>
      </p:sp>
    </p:spTree>
    <p:extLst>
      <p:ext uri="{BB962C8B-B14F-4D97-AF65-F5344CB8AC3E}">
        <p14:creationId xmlns:p14="http://schemas.microsoft.com/office/powerpoint/2010/main" val="2885563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3509" y="457200"/>
            <a:ext cx="7162800" cy="1384995"/>
          </a:xfrm>
          <a:prstGeom prst="rect">
            <a:avLst/>
          </a:prstGeom>
          <a:noFill/>
        </p:spPr>
        <p:txBody>
          <a:bodyPr wrap="square" rtlCol="0">
            <a:spAutoFit/>
          </a:bodyPr>
          <a:lstStyle/>
          <a:p>
            <a:pPr algn="ctr"/>
            <a:r>
              <a:rPr lang="en-US" sz="2800" dirty="0" smtClean="0"/>
              <a:t>An example of success with ICT in Ireland. Watch this video of students  during MATH WEEK.</a:t>
            </a:r>
            <a:endParaRPr lang="en-US" sz="2800" dirty="0"/>
          </a:p>
        </p:txBody>
      </p:sp>
      <p:pic>
        <p:nvPicPr>
          <p:cNvPr id="3" name="qXB2MAL4qSM?version=3&amp;hl=en_US"/>
          <p:cNvPicPr>
            <a:picLocks noRot="1" noChangeAspect="1"/>
          </p:cNvPicPr>
          <p:nvPr>
            <a:videoFile r:link="rId1"/>
          </p:nvPr>
        </p:nvPicPr>
        <p:blipFill>
          <a:blip r:embed="rId3"/>
          <a:stretch>
            <a:fillRect/>
          </a:stretch>
        </p:blipFill>
        <p:spPr>
          <a:xfrm>
            <a:off x="1962727" y="2286000"/>
            <a:ext cx="4664364" cy="3498273"/>
          </a:xfrm>
          <a:prstGeom prst="rect">
            <a:avLst/>
          </a:prstGeom>
        </p:spPr>
      </p:pic>
    </p:spTree>
    <p:extLst>
      <p:ext uri="{BB962C8B-B14F-4D97-AF65-F5344CB8AC3E}">
        <p14:creationId xmlns:p14="http://schemas.microsoft.com/office/powerpoint/2010/main" val="295397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85800"/>
            <a:ext cx="6477000" cy="954107"/>
          </a:xfrm>
          <a:prstGeom prst="rect">
            <a:avLst/>
          </a:prstGeom>
          <a:noFill/>
        </p:spPr>
        <p:txBody>
          <a:bodyPr wrap="square" rtlCol="0">
            <a:spAutoFit/>
          </a:bodyPr>
          <a:lstStyle/>
          <a:p>
            <a:pPr algn="ctr"/>
            <a:r>
              <a:rPr lang="en-US" sz="2800" dirty="0" smtClean="0"/>
              <a:t>With the use of technology, these students have a new outlook on Math in Ireland.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182" y="2590799"/>
            <a:ext cx="3200400" cy="21336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209800"/>
            <a:ext cx="2414071" cy="36211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2129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ohWjHru6BM?version=3&amp;hl=en_US"/>
          <p:cNvPicPr>
            <a:picLocks noRot="1" noChangeAspect="1"/>
          </p:cNvPicPr>
          <p:nvPr>
            <a:videoFile r:link="rId1"/>
          </p:nvPr>
        </p:nvPicPr>
        <p:blipFill>
          <a:blip r:embed="rId3"/>
          <a:stretch>
            <a:fillRect/>
          </a:stretch>
        </p:blipFill>
        <p:spPr>
          <a:xfrm>
            <a:off x="1905000" y="2209800"/>
            <a:ext cx="4876800" cy="3657600"/>
          </a:xfrm>
          <a:prstGeom prst="rect">
            <a:avLst/>
          </a:prstGeom>
        </p:spPr>
      </p:pic>
      <p:sp>
        <p:nvSpPr>
          <p:cNvPr id="3" name="TextBox 2"/>
          <p:cNvSpPr txBox="1"/>
          <p:nvPr/>
        </p:nvSpPr>
        <p:spPr>
          <a:xfrm>
            <a:off x="990600" y="609600"/>
            <a:ext cx="6705600" cy="1200329"/>
          </a:xfrm>
          <a:prstGeom prst="rect">
            <a:avLst/>
          </a:prstGeom>
          <a:noFill/>
        </p:spPr>
        <p:txBody>
          <a:bodyPr wrap="square" rtlCol="0">
            <a:spAutoFit/>
          </a:bodyPr>
          <a:lstStyle/>
          <a:p>
            <a:pPr algn="ctr"/>
            <a:r>
              <a:rPr lang="en-US" dirty="0" smtClean="0"/>
              <a:t>This a great example of higher education in Ireland. </a:t>
            </a:r>
            <a:r>
              <a:rPr lang="en-US" dirty="0" smtClean="0">
                <a:hlinkClick r:id="rId4"/>
              </a:rPr>
              <a:t>Ireland's Institutes of Technology </a:t>
            </a:r>
            <a:r>
              <a:rPr lang="en-US" dirty="0" smtClean="0"/>
              <a:t>are flexible and dynamic university-level Institutes focused on  teaching/learning, purpose-driven research, and public service. </a:t>
            </a:r>
            <a:endParaRPr lang="en-US" dirty="0"/>
          </a:p>
        </p:txBody>
      </p:sp>
    </p:spTree>
    <p:extLst>
      <p:ext uri="{BB962C8B-B14F-4D97-AF65-F5344CB8AC3E}">
        <p14:creationId xmlns:p14="http://schemas.microsoft.com/office/powerpoint/2010/main" val="201148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6982"/>
            <a:ext cx="7620000" cy="2895600"/>
          </a:xfrm>
        </p:spPr>
        <p:txBody>
          <a:bodyPr/>
          <a:lstStyle/>
          <a:p>
            <a:r>
              <a:rPr lang="en-US" sz="3500" dirty="0" smtClean="0"/>
              <a:t>While Ireland shows promise with  ICT integration in the classrooms, I feel they need to use a policy similar to my district in Anne Arundel County, Maryland.</a:t>
            </a:r>
            <a:endParaRPr lang="en-US" sz="35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743200"/>
            <a:ext cx="7239000" cy="36812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820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 across the board</a:t>
            </a:r>
            <a:endParaRPr lang="en-US" dirty="0"/>
          </a:p>
        </p:txBody>
      </p:sp>
      <p:sp>
        <p:nvSpPr>
          <p:cNvPr id="3" name="TextBox 2"/>
          <p:cNvSpPr txBox="1"/>
          <p:nvPr/>
        </p:nvSpPr>
        <p:spPr>
          <a:xfrm>
            <a:off x="685800" y="1447800"/>
            <a:ext cx="7010400" cy="4801314"/>
          </a:xfrm>
          <a:prstGeom prst="rect">
            <a:avLst/>
          </a:prstGeom>
          <a:noFill/>
        </p:spPr>
        <p:txBody>
          <a:bodyPr wrap="square" rtlCol="0">
            <a:spAutoFit/>
          </a:bodyPr>
          <a:lstStyle/>
          <a:p>
            <a:pPr marL="285750" indent="-285750">
              <a:buFont typeface="Arial" pitchFamily="34" charset="0"/>
              <a:buChar char="•"/>
            </a:pPr>
            <a:r>
              <a:rPr lang="en-US" dirty="0" smtClean="0"/>
              <a:t>Anne Arundel County and all other counties across the State of Maryland follow the same set of standards for technology.</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r>
              <a:rPr lang="en-US" dirty="0" smtClean="0"/>
              <a:t>The Maryland Teacher Technology Standards  provides teachers with what is expected of them along with performance tasks.</a:t>
            </a:r>
          </a:p>
          <a:p>
            <a:pPr marL="285750" indent="-285750">
              <a:buFont typeface="Arial" pitchFamily="34" charset="0"/>
              <a:buChar char="•"/>
            </a:pPr>
            <a:r>
              <a:rPr lang="en-US" dirty="0" smtClean="0"/>
              <a:t>As Paul </a:t>
            </a:r>
            <a:r>
              <a:rPr lang="en-US" dirty="0" err="1" smtClean="0"/>
              <a:t>Fiorentini</a:t>
            </a:r>
            <a:r>
              <a:rPr lang="en-US" dirty="0" smtClean="0"/>
              <a:t> states, there is little direction from the top and most of the expectations come from local administration at the schools. While this may work, if you have an excellent administrator, it still makes it difficult for teachers as their resources are limited.</a:t>
            </a:r>
          </a:p>
          <a:p>
            <a:pPr marL="285750" indent="-285750">
              <a:buFont typeface="Arial" pitchFamily="34" charset="0"/>
              <a:buChar char="•"/>
            </a:pPr>
            <a:r>
              <a:rPr lang="en-US" dirty="0" smtClean="0"/>
              <a:t>Nationally, teachers also follow the NETS standards as well. </a:t>
            </a:r>
          </a:p>
          <a:p>
            <a:pPr marL="285750" indent="-285750">
              <a:buFont typeface="Arial" pitchFamily="34" charset="0"/>
              <a:buChar char="•"/>
            </a:pPr>
            <a:r>
              <a:rPr lang="en-US" dirty="0" smtClean="0"/>
              <a:t>The entire county gets the same products such as </a:t>
            </a:r>
            <a:r>
              <a:rPr lang="en-US" dirty="0" err="1" smtClean="0"/>
              <a:t>Smartboards</a:t>
            </a:r>
            <a:r>
              <a:rPr lang="en-US" dirty="0" smtClean="0"/>
              <a:t> or the same textbooks which allows the support to be streamlined for all 90 schools in A.A. County.</a:t>
            </a:r>
          </a:p>
          <a:p>
            <a:pPr marL="285750" indent="-285750">
              <a:buFont typeface="Arial" pitchFamily="34" charset="0"/>
              <a:buChar char="•"/>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45" y="2137788"/>
            <a:ext cx="7296150" cy="771525"/>
          </a:xfrm>
          <a:prstGeom prst="rect">
            <a:avLst/>
          </a:prstGeom>
        </p:spPr>
      </p:pic>
    </p:spTree>
    <p:extLst>
      <p:ext uri="{BB962C8B-B14F-4D97-AF65-F5344CB8AC3E}">
        <p14:creationId xmlns:p14="http://schemas.microsoft.com/office/powerpoint/2010/main" val="405335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typical classroom at </a:t>
            </a:r>
            <a:br>
              <a:rPr lang="en-US" dirty="0" smtClean="0"/>
            </a:br>
            <a:r>
              <a:rPr lang="en-US" dirty="0" smtClean="0"/>
              <a:t>Sunset Elementary School</a:t>
            </a:r>
            <a:endParaRPr lang="en-US" dirty="0"/>
          </a:p>
        </p:txBody>
      </p:sp>
      <p:sp>
        <p:nvSpPr>
          <p:cNvPr id="3" name="TextBox 2"/>
          <p:cNvSpPr txBox="1"/>
          <p:nvPr/>
        </p:nvSpPr>
        <p:spPr>
          <a:xfrm>
            <a:off x="727364" y="2057400"/>
            <a:ext cx="7086600" cy="1938992"/>
          </a:xfrm>
          <a:prstGeom prst="rect">
            <a:avLst/>
          </a:prstGeom>
          <a:noFill/>
        </p:spPr>
        <p:txBody>
          <a:bodyPr wrap="square" rtlCol="0">
            <a:spAutoFit/>
          </a:bodyPr>
          <a:lstStyle/>
          <a:p>
            <a:r>
              <a:rPr lang="en-US" sz="2400" dirty="0" smtClean="0"/>
              <a:t>I teach at Sunset Elementary School in Pasadena, MD.  The school thrives on technology and every teacher integrates many tools daily in their lesson planning. </a:t>
            </a:r>
          </a:p>
          <a:p>
            <a:endParaRPr lang="en-US" sz="2400" dirty="0"/>
          </a:p>
          <a:p>
            <a:r>
              <a:rPr lang="en-US" sz="2400" dirty="0" smtClean="0"/>
              <a:t>Here is a tour of a classroom in Sunset.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664" y="4267200"/>
            <a:ext cx="3048000" cy="22606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214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SmartBoards</a:t>
            </a:r>
            <a:r>
              <a:rPr lang="en-US" dirty="0" smtClean="0"/>
              <a:t> </a:t>
            </a:r>
            <a:br>
              <a:rPr lang="en-US" dirty="0" smtClean="0"/>
            </a:br>
            <a:r>
              <a:rPr lang="en-US" dirty="0" smtClean="0"/>
              <a:t>by Smart technologies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33117"/>
            <a:ext cx="4381500" cy="3419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5562600"/>
            <a:ext cx="7391400" cy="923330"/>
          </a:xfrm>
          <a:prstGeom prst="rect">
            <a:avLst/>
          </a:prstGeom>
          <a:noFill/>
        </p:spPr>
        <p:txBody>
          <a:bodyPr wrap="square" rtlCol="0">
            <a:spAutoFit/>
          </a:bodyPr>
          <a:lstStyle/>
          <a:p>
            <a:r>
              <a:rPr lang="en-US" dirty="0" smtClean="0"/>
              <a:t>All classrooms in the school including cultural arts are equipped with a mounted </a:t>
            </a:r>
            <a:r>
              <a:rPr lang="en-US" dirty="0" err="1" smtClean="0"/>
              <a:t>SmartBoard</a:t>
            </a:r>
            <a:r>
              <a:rPr lang="en-US" dirty="0" smtClean="0"/>
              <a:t> with a mounted projector.  All classrooms have at least one computer or laptop with Smart software installed.</a:t>
            </a:r>
            <a:endParaRPr lang="en-US" dirty="0"/>
          </a:p>
        </p:txBody>
      </p:sp>
    </p:spTree>
    <p:extLst>
      <p:ext uri="{BB962C8B-B14F-4D97-AF65-F5344CB8AC3E}">
        <p14:creationId xmlns:p14="http://schemas.microsoft.com/office/powerpoint/2010/main" val="512841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SmartBoards</a:t>
            </a:r>
            <a:r>
              <a:rPr lang="en-US" dirty="0" smtClean="0"/>
              <a:t> </a:t>
            </a:r>
            <a:br>
              <a:rPr lang="en-US" dirty="0" smtClean="0"/>
            </a:br>
            <a:r>
              <a:rPr lang="en-US" dirty="0" smtClean="0"/>
              <a:t>by Smart technologies</a:t>
            </a:r>
            <a:endParaRPr lang="en-US" dirty="0"/>
          </a:p>
        </p:txBody>
      </p:sp>
      <p:sp>
        <p:nvSpPr>
          <p:cNvPr id="3" name="TextBox 2"/>
          <p:cNvSpPr txBox="1"/>
          <p:nvPr/>
        </p:nvSpPr>
        <p:spPr>
          <a:xfrm>
            <a:off x="533400" y="5715000"/>
            <a:ext cx="7391400" cy="646331"/>
          </a:xfrm>
          <a:prstGeom prst="rect">
            <a:avLst/>
          </a:prstGeom>
          <a:noFill/>
        </p:spPr>
        <p:txBody>
          <a:bodyPr wrap="square" rtlCol="0">
            <a:spAutoFit/>
          </a:bodyPr>
          <a:lstStyle/>
          <a:p>
            <a:r>
              <a:rPr lang="en-US" dirty="0" smtClean="0"/>
              <a:t>All classrooms also have a complete set of </a:t>
            </a:r>
            <a:r>
              <a:rPr lang="en-US" dirty="0" err="1" smtClean="0"/>
              <a:t>Sentio</a:t>
            </a:r>
            <a:r>
              <a:rPr lang="en-US" dirty="0" smtClean="0"/>
              <a:t> Smart Response remotes.  Students can take quizzes or provide answers wirelessly through the remotes.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17098"/>
            <a:ext cx="3962400" cy="383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85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r>
              <a:rPr lang="en-US" dirty="0" smtClean="0"/>
              <a:t>New this year!</a:t>
            </a:r>
            <a:endParaRPr lang="en-US" dirty="0"/>
          </a:p>
        </p:txBody>
      </p:sp>
      <p:sp>
        <p:nvSpPr>
          <p:cNvPr id="3" name="TextBox 2"/>
          <p:cNvSpPr txBox="1"/>
          <p:nvPr/>
        </p:nvSpPr>
        <p:spPr>
          <a:xfrm>
            <a:off x="954431" y="5257800"/>
            <a:ext cx="6553200" cy="923330"/>
          </a:xfrm>
          <a:prstGeom prst="rect">
            <a:avLst/>
          </a:prstGeom>
          <a:noFill/>
        </p:spPr>
        <p:txBody>
          <a:bodyPr wrap="square" rtlCol="0">
            <a:spAutoFit/>
          </a:bodyPr>
          <a:lstStyle/>
          <a:p>
            <a:r>
              <a:rPr lang="en-US" dirty="0" smtClean="0"/>
              <a:t>The school now has 5 </a:t>
            </a:r>
            <a:r>
              <a:rPr lang="en-US" dirty="0" err="1" smtClean="0"/>
              <a:t>iPad</a:t>
            </a:r>
            <a:r>
              <a:rPr lang="en-US" dirty="0" smtClean="0"/>
              <a:t> carts loaded with one MacBook Pro and 30 </a:t>
            </a:r>
            <a:r>
              <a:rPr lang="en-US" dirty="0" err="1" smtClean="0"/>
              <a:t>iPads</a:t>
            </a:r>
            <a:r>
              <a:rPr lang="en-US" dirty="0" smtClean="0"/>
              <a:t> in each cart. The </a:t>
            </a:r>
            <a:r>
              <a:rPr lang="en-US" dirty="0" err="1" smtClean="0"/>
              <a:t>iPads</a:t>
            </a:r>
            <a:r>
              <a:rPr lang="en-US" dirty="0" smtClean="0"/>
              <a:t> provide instant excitement and motivation with the students.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431" y="1981200"/>
            <a:ext cx="6320737"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8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a:t>
            </a:r>
            <a:endParaRPr lang="en-US" dirty="0"/>
          </a:p>
        </p:txBody>
      </p:sp>
      <p:sp>
        <p:nvSpPr>
          <p:cNvPr id="3" name="TextBox 2"/>
          <p:cNvSpPr txBox="1"/>
          <p:nvPr/>
        </p:nvSpPr>
        <p:spPr>
          <a:xfrm>
            <a:off x="533400" y="1267253"/>
            <a:ext cx="7315200" cy="5632311"/>
          </a:xfrm>
          <a:prstGeom prst="rect">
            <a:avLst/>
          </a:prstGeom>
          <a:noFill/>
        </p:spPr>
        <p:txBody>
          <a:bodyPr wrap="square" rtlCol="0">
            <a:spAutoFit/>
          </a:bodyPr>
          <a:lstStyle/>
          <a:p>
            <a:r>
              <a:rPr lang="en-US" sz="2400" dirty="0" smtClean="0"/>
              <a:t>Anne Arundel County offers many opportunities for teachers to learn more about technology and receive the proper training.</a:t>
            </a:r>
          </a:p>
          <a:p>
            <a:endParaRPr lang="en-US" sz="2400" dirty="0" smtClean="0"/>
          </a:p>
          <a:p>
            <a:pPr marL="285750" indent="-285750">
              <a:buFont typeface="Arial" pitchFamily="34" charset="0"/>
              <a:buChar char="•"/>
            </a:pPr>
            <a:r>
              <a:rPr lang="en-US" sz="2400" dirty="0" smtClean="0"/>
              <a:t>Webinars are offered regularly through our Blackboard site.</a:t>
            </a:r>
          </a:p>
          <a:p>
            <a:pPr marL="285750" indent="-285750">
              <a:buFont typeface="Arial" pitchFamily="34" charset="0"/>
              <a:buChar char="•"/>
            </a:pPr>
            <a:r>
              <a:rPr lang="en-US" sz="2400" dirty="0" smtClean="0"/>
              <a:t>MSDE credited classes are provided after school, on weekends and during the summer time. </a:t>
            </a:r>
          </a:p>
          <a:p>
            <a:pPr marL="285750" indent="-285750">
              <a:buFont typeface="Arial" pitchFamily="34" charset="0"/>
              <a:buChar char="•"/>
            </a:pPr>
            <a:r>
              <a:rPr lang="en-US" sz="2400" dirty="0" smtClean="0"/>
              <a:t>Teachers like myself are required to receive a Masters degree which can be taken in a technology field like from UMUC.</a:t>
            </a:r>
          </a:p>
          <a:p>
            <a:pPr marL="285750" indent="-285750">
              <a:buFont typeface="Arial" pitchFamily="34" charset="0"/>
              <a:buChar char="•"/>
            </a:pPr>
            <a:r>
              <a:rPr lang="en-US" sz="2400" dirty="0" smtClean="0"/>
              <a:t>The school provides monthly professional development days where students go home 2 hours early for teachers to receive new professional development. </a:t>
            </a:r>
          </a:p>
          <a:p>
            <a:pPr marL="285750" indent="-285750">
              <a:buFont typeface="Arial" pitchFamily="34" charset="0"/>
              <a:buChar char="•"/>
            </a:pPr>
            <a:endParaRPr lang="en-US" sz="2400" dirty="0"/>
          </a:p>
        </p:txBody>
      </p:sp>
    </p:spTree>
    <p:extLst>
      <p:ext uri="{BB962C8B-B14F-4D97-AF65-F5344CB8AC3E}">
        <p14:creationId xmlns:p14="http://schemas.microsoft.com/office/powerpoint/2010/main" val="306748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LEARN FROM IRELAND?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37147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US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895600"/>
            <a:ext cx="3714750" cy="25241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6248400"/>
            <a:ext cx="4189268" cy="523220"/>
          </a:xfrm>
          <a:prstGeom prst="rect">
            <a:avLst/>
          </a:prstGeom>
          <a:noFill/>
        </p:spPr>
        <p:txBody>
          <a:bodyPr wrap="square" rtlCol="0">
            <a:spAutoFit/>
          </a:bodyPr>
          <a:lstStyle/>
          <a:p>
            <a:r>
              <a:rPr lang="en-US" sz="1400" dirty="0" smtClean="0"/>
              <a:t>Flags retrieved from </a:t>
            </a:r>
            <a:r>
              <a:rPr lang="en-US" sz="1400" dirty="0" smtClean="0">
                <a:hlinkClick r:id="rId4"/>
              </a:rPr>
              <a:t>http://www.mapsofworld.com/flags/</a:t>
            </a:r>
            <a:r>
              <a:rPr lang="en-US" sz="1400" dirty="0" smtClean="0"/>
              <a:t> </a:t>
            </a:r>
            <a:endParaRPr lang="en-US" sz="1400" dirty="0"/>
          </a:p>
        </p:txBody>
      </p:sp>
    </p:spTree>
    <p:extLst>
      <p:ext uri="{BB962C8B-B14F-4D97-AF65-F5344CB8AC3E}">
        <p14:creationId xmlns:p14="http://schemas.microsoft.com/office/powerpoint/2010/main" val="39950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S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219200"/>
            <a:ext cx="3714750" cy="2524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00" y="3815197"/>
            <a:ext cx="5187661" cy="676274"/>
          </a:xfrm>
        </p:spPr>
        <p:txBody>
          <a:bodyPr/>
          <a:lstStyle/>
          <a:p>
            <a:r>
              <a:rPr lang="en-US" dirty="0" smtClean="0"/>
              <a:t>2 countries related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39" y="685800"/>
            <a:ext cx="37147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4724400"/>
            <a:ext cx="7696200" cy="1200329"/>
          </a:xfrm>
          <a:prstGeom prst="rect">
            <a:avLst/>
          </a:prstGeom>
          <a:noFill/>
        </p:spPr>
        <p:txBody>
          <a:bodyPr wrap="square" rtlCol="0">
            <a:spAutoFit/>
          </a:bodyPr>
          <a:lstStyle/>
          <a:p>
            <a:r>
              <a:rPr lang="en-US" dirty="0" smtClean="0"/>
              <a:t>While the United States is a much larger country, Ireland shares similar successes and similar issues. Both countries need to continue to fight to use funding to keep up with technology and need to prepare students to become 21</a:t>
            </a:r>
            <a:r>
              <a:rPr lang="en-US" baseline="30000" dirty="0" smtClean="0"/>
              <a:t>st</a:t>
            </a:r>
            <a:r>
              <a:rPr lang="en-US" dirty="0" smtClean="0"/>
              <a:t> century learners.</a:t>
            </a:r>
          </a:p>
        </p:txBody>
      </p:sp>
    </p:spTree>
    <p:extLst>
      <p:ext uri="{BB962C8B-B14F-4D97-AF65-F5344CB8AC3E}">
        <p14:creationId xmlns:p14="http://schemas.microsoft.com/office/powerpoint/2010/main" val="722617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7620000" cy="1143000"/>
          </a:xfrm>
        </p:spPr>
        <p:txBody>
          <a:bodyPr/>
          <a:lstStyle/>
          <a:p>
            <a:r>
              <a:rPr lang="en-US" dirty="0" smtClean="0"/>
              <a:t>Resources</a:t>
            </a:r>
            <a:endParaRPr lang="en-US" dirty="0"/>
          </a:p>
        </p:txBody>
      </p:sp>
      <p:sp>
        <p:nvSpPr>
          <p:cNvPr id="4" name="TextBox 3"/>
          <p:cNvSpPr txBox="1"/>
          <p:nvPr/>
        </p:nvSpPr>
        <p:spPr>
          <a:xfrm>
            <a:off x="630382" y="1066800"/>
            <a:ext cx="7391400" cy="6740307"/>
          </a:xfrm>
          <a:prstGeom prst="rect">
            <a:avLst/>
          </a:prstGeom>
          <a:noFill/>
        </p:spPr>
        <p:txBody>
          <a:bodyPr wrap="square" rtlCol="0">
            <a:spAutoFit/>
          </a:bodyPr>
          <a:lstStyle/>
          <a:p>
            <a:r>
              <a:rPr lang="en-US" sz="2000" dirty="0" smtClean="0"/>
              <a:t>Images and videos retrieved from:</a:t>
            </a:r>
            <a:br>
              <a:rPr lang="en-US" sz="2000" dirty="0" smtClean="0"/>
            </a:br>
            <a:endParaRPr lang="en-US" sz="2000" dirty="0" smtClean="0"/>
          </a:p>
          <a:p>
            <a:r>
              <a:rPr lang="en-US" sz="1600" dirty="0" smtClean="0"/>
              <a:t>MTTS </a:t>
            </a:r>
            <a:r>
              <a:rPr lang="en-US" sz="1600" dirty="0" smtClean="0">
                <a:hlinkClick r:id="rId2"/>
              </a:rPr>
              <a:t>–</a:t>
            </a:r>
            <a:r>
              <a:rPr lang="en-US" sz="1600" dirty="0" smtClean="0"/>
              <a:t> </a:t>
            </a:r>
            <a:r>
              <a:rPr lang="en-US" sz="1600" dirty="0" smtClean="0">
                <a:hlinkClick r:id="rId2"/>
              </a:rPr>
              <a:t>http://www.mttsonline.org/</a:t>
            </a:r>
            <a:endParaRPr lang="en-US" sz="1600" dirty="0" smtClean="0"/>
          </a:p>
          <a:p>
            <a:r>
              <a:rPr lang="en-US" sz="1600" dirty="0" smtClean="0"/>
              <a:t>AACPS – </a:t>
            </a:r>
            <a:r>
              <a:rPr lang="en-US" sz="1600" dirty="0" smtClean="0">
                <a:hlinkClick r:id="rId3"/>
              </a:rPr>
              <a:t>http://www.aacps.org</a:t>
            </a:r>
            <a:endParaRPr lang="en-US" sz="1600" dirty="0" smtClean="0"/>
          </a:p>
          <a:p>
            <a:r>
              <a:rPr lang="en-US" sz="1600" dirty="0" smtClean="0"/>
              <a:t>Institutes of Technology - </a:t>
            </a:r>
            <a:r>
              <a:rPr lang="en-US" sz="1600" dirty="0" smtClean="0">
                <a:hlinkClick r:id="rId4"/>
              </a:rPr>
              <a:t>http://www.ioti.ie/</a:t>
            </a:r>
            <a:endParaRPr lang="en-US" sz="1600" dirty="0" smtClean="0"/>
          </a:p>
          <a:p>
            <a:r>
              <a:rPr lang="en-US" sz="1600" dirty="0" smtClean="0"/>
              <a:t>MATH WEEK Ireland - </a:t>
            </a:r>
            <a:r>
              <a:rPr lang="en-US" sz="1600" dirty="0" smtClean="0">
                <a:hlinkClick r:id="rId5"/>
              </a:rPr>
              <a:t>http://www.mathsweek.ie/</a:t>
            </a:r>
            <a:endParaRPr lang="en-US" sz="1600" dirty="0" smtClean="0"/>
          </a:p>
          <a:p>
            <a:r>
              <a:rPr lang="en-US" sz="1600" dirty="0" smtClean="0"/>
              <a:t>Paul </a:t>
            </a:r>
            <a:r>
              <a:rPr lang="en-US" sz="1600" dirty="0" err="1" smtClean="0"/>
              <a:t>Foirentini</a:t>
            </a:r>
            <a:r>
              <a:rPr lang="en-US" sz="1600" dirty="0" smtClean="0"/>
              <a:t> - </a:t>
            </a:r>
            <a:r>
              <a:rPr lang="en-US" sz="1600" dirty="0" smtClean="0">
                <a:hlinkClick r:id="rId6"/>
              </a:rPr>
              <a:t>http://www.inishowennews.com/images/2009/Polictians/PaulFiorentini.jpg</a:t>
            </a:r>
            <a:endParaRPr lang="en-US" sz="1600" dirty="0" smtClean="0"/>
          </a:p>
          <a:p>
            <a:r>
              <a:rPr lang="en-US" sz="1600" dirty="0" err="1" smtClean="0"/>
              <a:t>Carndonagh</a:t>
            </a:r>
            <a:r>
              <a:rPr lang="en-US" sz="1600" dirty="0" smtClean="0"/>
              <a:t> Community School - </a:t>
            </a:r>
            <a:r>
              <a:rPr lang="en-US" sz="1600" dirty="0" smtClean="0">
                <a:hlinkClick r:id="rId7"/>
              </a:rPr>
              <a:t>http://www.movilleinishowen.com/history/moville_heritage/jpegs/carndonagh/carndonagh_cs_logo.jpg</a:t>
            </a:r>
            <a:r>
              <a:rPr lang="en-US" sz="1600" dirty="0" smtClean="0"/>
              <a:t> </a:t>
            </a:r>
            <a:endParaRPr lang="en-US" sz="1600" dirty="0" smtClean="0"/>
          </a:p>
          <a:p>
            <a:r>
              <a:rPr lang="en-US" sz="1600" dirty="0" smtClean="0"/>
              <a:t>Belfast Model School for girls - </a:t>
            </a:r>
            <a:r>
              <a:rPr lang="en-US" sz="1600" dirty="0" smtClean="0">
                <a:hlinkClick r:id="rId8"/>
              </a:rPr>
              <a:t>https://www.youtube.com/watch?v=oTWOxrnnTRU</a:t>
            </a:r>
            <a:endParaRPr lang="en-US" sz="1600" dirty="0" smtClean="0"/>
          </a:p>
          <a:p>
            <a:r>
              <a:rPr lang="en-US" sz="1600" dirty="0" smtClean="0"/>
              <a:t>Flags retrieved from </a:t>
            </a:r>
            <a:r>
              <a:rPr lang="en-US" sz="1600" dirty="0" smtClean="0">
                <a:hlinkClick r:id="rId9"/>
              </a:rPr>
              <a:t>http://www.mapsofworld.com/flags/</a:t>
            </a:r>
            <a:r>
              <a:rPr lang="en-US" sz="1600" dirty="0" smtClean="0"/>
              <a:t> </a:t>
            </a:r>
          </a:p>
          <a:p>
            <a:r>
              <a:rPr lang="en-US" sz="1600" dirty="0" smtClean="0"/>
              <a:t>Smartboard - </a:t>
            </a:r>
            <a:r>
              <a:rPr lang="en-US" sz="1600" dirty="0" smtClean="0">
                <a:hlinkClick r:id="rId10"/>
              </a:rPr>
              <a:t>https://wiki.elon.edu/download/attachments/22119808/smartboard.jpg?version=1&amp;modificationDate=1313072253000</a:t>
            </a:r>
            <a:endParaRPr lang="en-US" sz="1600" dirty="0" smtClean="0"/>
          </a:p>
          <a:p>
            <a:r>
              <a:rPr lang="en-US" sz="1600" dirty="0" err="1" smtClean="0"/>
              <a:t>Sentios</a:t>
            </a:r>
            <a:r>
              <a:rPr lang="en-US" sz="1600" dirty="0" smtClean="0"/>
              <a:t> - </a:t>
            </a:r>
            <a:r>
              <a:rPr lang="en-US" sz="1600" dirty="0" smtClean="0">
                <a:hlinkClick r:id="rId11"/>
              </a:rPr>
              <a:t>http://onlinehelp.smarttech.com/english/mac/help/response/2_0_0/Clicker_with_Buttons_3.png</a:t>
            </a:r>
            <a:r>
              <a:rPr lang="en-US" sz="1600" dirty="0" smtClean="0"/>
              <a:t> </a:t>
            </a:r>
          </a:p>
          <a:p>
            <a:r>
              <a:rPr lang="en-US" sz="1600" dirty="0" err="1" smtClean="0"/>
              <a:t>iPads</a:t>
            </a:r>
            <a:r>
              <a:rPr lang="en-US" sz="1600" dirty="0" smtClean="0"/>
              <a:t> - </a:t>
            </a:r>
            <a:r>
              <a:rPr lang="en-US" sz="1600" dirty="0" smtClean="0">
                <a:hlinkClick r:id="rId12"/>
              </a:rPr>
              <a:t>http://goodpasture.org/sites/goodpasture.org/files/u1/bretford_ipad_cart.jpg</a:t>
            </a:r>
            <a:r>
              <a:rPr lang="en-US" sz="1600" dirty="0" smtClean="0"/>
              <a:t> </a:t>
            </a:r>
          </a:p>
          <a:p>
            <a:endParaRPr lang="en-US" sz="1600" dirty="0" smtClean="0"/>
          </a:p>
          <a:p>
            <a:endParaRPr lang="en-US" sz="1600"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0857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6934200" cy="1384995"/>
          </a:xfrm>
          <a:prstGeom prst="rect">
            <a:avLst/>
          </a:prstGeom>
          <a:noFill/>
        </p:spPr>
        <p:txBody>
          <a:bodyPr wrap="square" rtlCol="0">
            <a:spAutoFit/>
          </a:bodyPr>
          <a:lstStyle/>
          <a:p>
            <a:r>
              <a:rPr lang="en-US" sz="2800" dirty="0" smtClean="0"/>
              <a:t>While there are many similarities in the two countries education systems, we can learn from successes of Ireland.</a:t>
            </a:r>
            <a:endParaRPr lang="en-US" sz="2800" dirty="0"/>
          </a:p>
        </p:txBody>
      </p:sp>
      <p:pic>
        <p:nvPicPr>
          <p:cNvPr id="3" name="oTWOxrnnTRU?version=3&amp;hl=en_US"/>
          <p:cNvPicPr>
            <a:picLocks noRot="1" noChangeAspect="1"/>
          </p:cNvPicPr>
          <p:nvPr>
            <a:videoFile r:link="rId1"/>
          </p:nvPr>
        </p:nvPicPr>
        <p:blipFill>
          <a:blip r:embed="rId3"/>
          <a:stretch>
            <a:fillRect/>
          </a:stretch>
        </p:blipFill>
        <p:spPr>
          <a:xfrm>
            <a:off x="1676400" y="2286000"/>
            <a:ext cx="4800600" cy="3600450"/>
          </a:xfrm>
          <a:prstGeom prst="rect">
            <a:avLst/>
          </a:prstGeom>
        </p:spPr>
      </p:pic>
      <p:sp>
        <p:nvSpPr>
          <p:cNvPr id="4" name="TextBox 3"/>
          <p:cNvSpPr txBox="1"/>
          <p:nvPr/>
        </p:nvSpPr>
        <p:spPr>
          <a:xfrm>
            <a:off x="1295400" y="6057900"/>
            <a:ext cx="6400800" cy="381000"/>
          </a:xfrm>
          <a:prstGeom prst="rect">
            <a:avLst/>
          </a:prstGeom>
          <a:noFill/>
        </p:spPr>
        <p:txBody>
          <a:bodyPr wrap="square" rtlCol="0">
            <a:spAutoFit/>
          </a:bodyPr>
          <a:lstStyle/>
          <a:p>
            <a:r>
              <a:rPr lang="en-US" dirty="0" smtClean="0"/>
              <a:t>An example of prepping students for the modern world </a:t>
            </a:r>
            <a:endParaRPr lang="en-US" dirty="0"/>
          </a:p>
        </p:txBody>
      </p:sp>
    </p:spTree>
    <p:extLst>
      <p:ext uri="{BB962C8B-B14F-4D97-AF65-F5344CB8AC3E}">
        <p14:creationId xmlns:p14="http://schemas.microsoft.com/office/powerpoint/2010/main" val="237916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2" y="4191000"/>
            <a:ext cx="7772400" cy="594626"/>
          </a:xfrm>
        </p:spPr>
        <p:txBody>
          <a:bodyPr/>
          <a:lstStyle/>
          <a:p>
            <a:r>
              <a:rPr lang="en-US" dirty="0" smtClean="0"/>
              <a:t>Interview with Paul </a:t>
            </a:r>
            <a:r>
              <a:rPr lang="en-US" dirty="0" err="1" smtClean="0"/>
              <a:t>Fiorentini</a:t>
            </a:r>
            <a:r>
              <a:rPr lang="en-US" dirty="0" smtClean="0"/>
              <a:t> </a:t>
            </a:r>
            <a:br>
              <a:rPr lang="en-US" dirty="0" smtClean="0"/>
            </a:br>
            <a:r>
              <a:rPr lang="en-US" dirty="0" smtClean="0"/>
              <a:t>Principal at </a:t>
            </a:r>
            <a:r>
              <a:rPr lang="en-US" dirty="0" err="1" smtClean="0"/>
              <a:t>Carndonagh</a:t>
            </a:r>
            <a:r>
              <a:rPr lang="en-US" dirty="0" smtClean="0"/>
              <a:t> Community School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609600"/>
            <a:ext cx="3186545" cy="335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864" y="4800600"/>
            <a:ext cx="1295400" cy="183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16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67400"/>
            <a:ext cx="7772400" cy="594360"/>
          </a:xfrm>
        </p:spPr>
        <p:txBody>
          <a:bodyPr/>
          <a:lstStyle/>
          <a:p>
            <a:r>
              <a:rPr lang="en-US" dirty="0"/>
              <a:t>Interview with Paul </a:t>
            </a:r>
            <a:r>
              <a:rPr lang="en-US" dirty="0" err="1"/>
              <a:t>Fiorentini</a:t>
            </a:r>
            <a:r>
              <a:rPr lang="en-US" dirty="0"/>
              <a:t> </a:t>
            </a:r>
            <a:br>
              <a:rPr lang="en-US" dirty="0"/>
            </a:br>
            <a:r>
              <a:rPr lang="en-US" dirty="0"/>
              <a:t>Principal at </a:t>
            </a:r>
            <a:r>
              <a:rPr lang="en-US" dirty="0" err="1"/>
              <a:t>Carndonagh</a:t>
            </a:r>
            <a:r>
              <a:rPr lang="en-US" dirty="0"/>
              <a:t> Community School</a:t>
            </a:r>
          </a:p>
        </p:txBody>
      </p:sp>
      <p:sp>
        <p:nvSpPr>
          <p:cNvPr id="4" name="Content Placeholder 3"/>
          <p:cNvSpPr>
            <a:spLocks noGrp="1"/>
          </p:cNvSpPr>
          <p:nvPr>
            <p:ph sz="quarter" idx="13"/>
          </p:nvPr>
        </p:nvSpPr>
        <p:spPr>
          <a:xfrm>
            <a:off x="304800" y="381000"/>
            <a:ext cx="7772400" cy="5334000"/>
          </a:xfrm>
        </p:spPr>
        <p:txBody>
          <a:bodyPr>
            <a:normAutofit/>
          </a:bodyPr>
          <a:lstStyle/>
          <a:p>
            <a:pPr marL="114300" indent="0">
              <a:buNone/>
            </a:pPr>
            <a:r>
              <a:rPr lang="en-US" b="1" dirty="0"/>
              <a:t>1. How important is technology integration in public schools in Ireland?</a:t>
            </a:r>
          </a:p>
          <a:p>
            <a:r>
              <a:rPr lang="en-US" dirty="0"/>
              <a:t>It really depends on the school, though there has been a drive nationally with the creation of a dedicated unit for advancing technology - - NCTE ; Teachers have been encouraged to incorporate ICT into Teaching and Learning. Our Dept. of Education &amp; Skills have provided a round of grants for schools to invest in ICT - Lap-tops for teachers, servers for educational and admin use.</a:t>
            </a:r>
          </a:p>
          <a:p>
            <a:pPr marL="114300" indent="0">
              <a:buNone/>
            </a:pPr>
            <a:r>
              <a:rPr lang="en-US" b="1" dirty="0" smtClean="0"/>
              <a:t>2</a:t>
            </a:r>
            <a:r>
              <a:rPr lang="en-US" b="1" dirty="0"/>
              <a:t>. What is the biggest challenge with implementing technology in schools in Ireland?</a:t>
            </a:r>
          </a:p>
          <a:p>
            <a:r>
              <a:rPr lang="en-US" dirty="0"/>
              <a:t>Several challenges- though main challenge is to incorporate ICT seamlessly into the curriculum. Pupils tend to be a few chapters ahead of the majority of teachers and this requires the “retrofit" model of teacher </a:t>
            </a:r>
            <a:r>
              <a:rPr lang="en-US" dirty="0" err="1"/>
              <a:t>upskilling</a:t>
            </a:r>
            <a:r>
              <a:rPr lang="en-US" dirty="0"/>
              <a:t>. Cost is also a major issue.</a:t>
            </a:r>
          </a:p>
        </p:txBody>
      </p:sp>
    </p:spTree>
    <p:extLst>
      <p:ext uri="{BB962C8B-B14F-4D97-AF65-F5344CB8AC3E}">
        <p14:creationId xmlns:p14="http://schemas.microsoft.com/office/powerpoint/2010/main" val="259340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67400"/>
            <a:ext cx="7772400" cy="594360"/>
          </a:xfrm>
        </p:spPr>
        <p:txBody>
          <a:bodyPr/>
          <a:lstStyle/>
          <a:p>
            <a:r>
              <a:rPr lang="en-US" dirty="0"/>
              <a:t>Interview with Paul </a:t>
            </a:r>
            <a:r>
              <a:rPr lang="en-US" dirty="0" err="1"/>
              <a:t>Fiorentini</a:t>
            </a:r>
            <a:r>
              <a:rPr lang="en-US" dirty="0"/>
              <a:t> </a:t>
            </a:r>
            <a:br>
              <a:rPr lang="en-US" dirty="0"/>
            </a:br>
            <a:r>
              <a:rPr lang="en-US" dirty="0"/>
              <a:t>Principal at </a:t>
            </a:r>
            <a:r>
              <a:rPr lang="en-US" dirty="0" err="1"/>
              <a:t>Carndonagh</a:t>
            </a:r>
            <a:r>
              <a:rPr lang="en-US" dirty="0"/>
              <a:t> Community School</a:t>
            </a:r>
          </a:p>
        </p:txBody>
      </p:sp>
      <p:sp>
        <p:nvSpPr>
          <p:cNvPr id="4" name="Content Placeholder 3"/>
          <p:cNvSpPr>
            <a:spLocks noGrp="1"/>
          </p:cNvSpPr>
          <p:nvPr>
            <p:ph sz="quarter" idx="13"/>
          </p:nvPr>
        </p:nvSpPr>
        <p:spPr>
          <a:xfrm>
            <a:off x="304800" y="381000"/>
            <a:ext cx="7772400" cy="5334000"/>
          </a:xfrm>
        </p:spPr>
        <p:txBody>
          <a:bodyPr>
            <a:normAutofit fontScale="92500" lnSpcReduction="10000"/>
          </a:bodyPr>
          <a:lstStyle/>
          <a:p>
            <a:pPr marL="114300" indent="0">
              <a:buNone/>
            </a:pPr>
            <a:r>
              <a:rPr lang="en-US" b="1" dirty="0"/>
              <a:t>3. What piece of technology do you view to be most important for education?</a:t>
            </a:r>
          </a:p>
          <a:p>
            <a:r>
              <a:rPr lang="en-US" dirty="0"/>
              <a:t>Hitherto the lap-top and data-projector with internet access but more recently the apple </a:t>
            </a:r>
            <a:r>
              <a:rPr lang="en-US" dirty="0" err="1"/>
              <a:t>iPad</a:t>
            </a:r>
            <a:r>
              <a:rPr lang="en-US" dirty="0"/>
              <a:t> which we have introduced for First Years seems to offer great potential</a:t>
            </a:r>
            <a:r>
              <a:rPr lang="en-US" dirty="0" smtClean="0"/>
              <a:t>.</a:t>
            </a:r>
            <a:r>
              <a:rPr lang="en-US" dirty="0"/>
              <a:t> </a:t>
            </a:r>
          </a:p>
          <a:p>
            <a:pPr marL="114300" indent="0">
              <a:buNone/>
            </a:pPr>
            <a:r>
              <a:rPr lang="en-US" b="1" dirty="0"/>
              <a:t>4. How are global perspectives integrated into the curriculum of Ireland?</a:t>
            </a:r>
          </a:p>
          <a:p>
            <a:r>
              <a:rPr lang="en-US" dirty="0"/>
              <a:t>We promote a world view through the general curriculum - History , Geography, </a:t>
            </a:r>
            <a:r>
              <a:rPr lang="en-US" dirty="0" err="1"/>
              <a:t>etc</a:t>
            </a:r>
            <a:r>
              <a:rPr lang="en-US" dirty="0"/>
              <a:t> but more focused through Social Personal and Health Education ( SPHE ) and Civic, Social and Political Education ( CSPE ) and Religious Education (RE) which is all religions and none</a:t>
            </a:r>
            <a:r>
              <a:rPr lang="en-US" dirty="0" smtClean="0"/>
              <a:t>.</a:t>
            </a:r>
            <a:endParaRPr lang="en-US" dirty="0"/>
          </a:p>
          <a:p>
            <a:pPr marL="114300" indent="0">
              <a:buNone/>
            </a:pPr>
            <a:r>
              <a:rPr lang="en-US" b="1" dirty="0"/>
              <a:t>5. Are there technology standards for students and teachers in Ireland? (similar to NETS)</a:t>
            </a:r>
          </a:p>
          <a:p>
            <a:r>
              <a:rPr lang="en-US" dirty="0"/>
              <a:t>Technology exists as a subject and is well governed by the T4 section of NCTE. It sets standards. Similarly there is a curriculum subject Technical Graphics which evolves into Design &amp; Communications Graphics - both of which are computer based.</a:t>
            </a:r>
          </a:p>
          <a:p>
            <a:pPr marL="114300" indent="0">
              <a:buNone/>
            </a:pPr>
            <a:endParaRPr lang="en-US" dirty="0"/>
          </a:p>
        </p:txBody>
      </p:sp>
    </p:spTree>
    <p:extLst>
      <p:ext uri="{BB962C8B-B14F-4D97-AF65-F5344CB8AC3E}">
        <p14:creationId xmlns:p14="http://schemas.microsoft.com/office/powerpoint/2010/main" val="216774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67400"/>
            <a:ext cx="7772400" cy="594360"/>
          </a:xfrm>
        </p:spPr>
        <p:txBody>
          <a:bodyPr/>
          <a:lstStyle/>
          <a:p>
            <a:r>
              <a:rPr lang="en-US" dirty="0"/>
              <a:t>Interview with Paul </a:t>
            </a:r>
            <a:r>
              <a:rPr lang="en-US" dirty="0" err="1"/>
              <a:t>Fiorentini</a:t>
            </a:r>
            <a:r>
              <a:rPr lang="en-US" dirty="0"/>
              <a:t> </a:t>
            </a:r>
            <a:br>
              <a:rPr lang="en-US" dirty="0"/>
            </a:br>
            <a:r>
              <a:rPr lang="en-US" dirty="0"/>
              <a:t>Principal at </a:t>
            </a:r>
            <a:r>
              <a:rPr lang="en-US" dirty="0" err="1"/>
              <a:t>Carndonagh</a:t>
            </a:r>
            <a:r>
              <a:rPr lang="en-US" dirty="0"/>
              <a:t> Community School</a:t>
            </a:r>
          </a:p>
        </p:txBody>
      </p:sp>
      <p:sp>
        <p:nvSpPr>
          <p:cNvPr id="4" name="Content Placeholder 3"/>
          <p:cNvSpPr>
            <a:spLocks noGrp="1"/>
          </p:cNvSpPr>
          <p:nvPr>
            <p:ph sz="quarter" idx="13"/>
          </p:nvPr>
        </p:nvSpPr>
        <p:spPr>
          <a:xfrm>
            <a:off x="304800" y="381000"/>
            <a:ext cx="7772400" cy="5334000"/>
          </a:xfrm>
        </p:spPr>
        <p:txBody>
          <a:bodyPr>
            <a:normAutofit fontScale="92500" lnSpcReduction="20000"/>
          </a:bodyPr>
          <a:lstStyle/>
          <a:p>
            <a:pPr marL="114300" indent="0">
              <a:buNone/>
            </a:pPr>
            <a:r>
              <a:rPr lang="en-US" b="1" dirty="0"/>
              <a:t>6. How is the professional development of teachers in the area of educational technology or technology integration addressed? </a:t>
            </a:r>
          </a:p>
          <a:p>
            <a:r>
              <a:rPr lang="en-US" dirty="0"/>
              <a:t>Inconsistent and generally left to schools to determine their own needs and provide accordingly. </a:t>
            </a:r>
          </a:p>
          <a:p>
            <a:pPr marL="114300" indent="0">
              <a:buNone/>
            </a:pPr>
            <a:r>
              <a:rPr lang="en-US" b="1" dirty="0"/>
              <a:t>7. Are teachers in Ireland well versed in the technology available to them?</a:t>
            </a:r>
          </a:p>
          <a:p>
            <a:r>
              <a:rPr lang="en-US" dirty="0"/>
              <a:t>I can only speak for our own school where we have kept pace with developments and constantly tried to resource and </a:t>
            </a:r>
            <a:r>
              <a:rPr lang="en-US" dirty="0" err="1"/>
              <a:t>upskill</a:t>
            </a:r>
            <a:r>
              <a:rPr lang="en-US" dirty="0"/>
              <a:t> the teachers.</a:t>
            </a:r>
            <a:br>
              <a:rPr lang="en-US" dirty="0"/>
            </a:br>
            <a:endParaRPr lang="en-US" dirty="0"/>
          </a:p>
          <a:p>
            <a:pPr marL="114300" indent="0">
              <a:buNone/>
            </a:pPr>
            <a:r>
              <a:rPr lang="en-US" b="1" dirty="0"/>
              <a:t>8. How does the general population feel about technology integration in the school system?</a:t>
            </a:r>
          </a:p>
          <a:p>
            <a:r>
              <a:rPr lang="en-US" dirty="0"/>
              <a:t>General public want ICT in schools to meet world needs and equip for job market. Not so keen on cost of continuous change and upgrade in ICT.</a:t>
            </a:r>
          </a:p>
          <a:p>
            <a:pPr marL="114300" indent="0">
              <a:buNone/>
            </a:pPr>
            <a:endParaRPr lang="en-US" dirty="0"/>
          </a:p>
          <a:p>
            <a:pPr marL="114300" indent="0">
              <a:buNone/>
            </a:pPr>
            <a:r>
              <a:rPr lang="en-US" b="1" dirty="0"/>
              <a:t>9. Is funding for educational technology readily available?</a:t>
            </a:r>
          </a:p>
          <a:p>
            <a:r>
              <a:rPr lang="en-US" dirty="0"/>
              <a:t>No, tends to be sporadic and with current state of economy likely to be even more so.</a:t>
            </a:r>
          </a:p>
          <a:p>
            <a:pPr marL="114300" indent="0">
              <a:buNone/>
            </a:pPr>
            <a:endParaRPr lang="en-US" dirty="0"/>
          </a:p>
        </p:txBody>
      </p:sp>
    </p:spTree>
    <p:extLst>
      <p:ext uri="{BB962C8B-B14F-4D97-AF65-F5344CB8AC3E}">
        <p14:creationId xmlns:p14="http://schemas.microsoft.com/office/powerpoint/2010/main" val="1777974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Insights and possible follow up questions.</a:t>
            </a:r>
            <a:endParaRPr lang="en-US" dirty="0"/>
          </a:p>
        </p:txBody>
      </p:sp>
      <p:sp>
        <p:nvSpPr>
          <p:cNvPr id="4" name="Content Placeholder 3"/>
          <p:cNvSpPr>
            <a:spLocks noGrp="1"/>
          </p:cNvSpPr>
          <p:nvPr>
            <p:ph sz="quarter" idx="13"/>
          </p:nvPr>
        </p:nvSpPr>
        <p:spPr/>
        <p:txBody>
          <a:bodyPr/>
          <a:lstStyle/>
          <a:p>
            <a:pPr marL="114300" indent="0">
              <a:buNone/>
            </a:pPr>
            <a:r>
              <a:rPr lang="en-US" sz="2800" dirty="0" smtClean="0"/>
              <a:t>It seems that he deals with the same issues that are happening in the United States. Here are some questions I would like to ask him in response.</a:t>
            </a:r>
            <a:r>
              <a:rPr lang="en-US" dirty="0" smtClean="0"/>
              <a:t/>
            </a:r>
            <a:br>
              <a:rPr lang="en-US" dirty="0" smtClean="0"/>
            </a:br>
            <a:endParaRPr lang="en-US" dirty="0" smtClean="0"/>
          </a:p>
          <a:p>
            <a:r>
              <a:rPr lang="en-US" sz="2400" dirty="0" smtClean="0"/>
              <a:t>What is your view on education in United States and technology in particular?</a:t>
            </a:r>
          </a:p>
          <a:p>
            <a:r>
              <a:rPr lang="en-US" sz="2400" dirty="0" smtClean="0"/>
              <a:t>With funding for technology hard to come by, how does your school manage to have IWBs, </a:t>
            </a:r>
            <a:r>
              <a:rPr lang="en-US" sz="2400" dirty="0" err="1" smtClean="0"/>
              <a:t>iPads</a:t>
            </a:r>
            <a:r>
              <a:rPr lang="en-US" sz="2400" dirty="0" smtClean="0"/>
              <a:t> and other tech equipment?</a:t>
            </a:r>
          </a:p>
          <a:p>
            <a:r>
              <a:rPr lang="en-US" sz="2400" dirty="0" smtClean="0"/>
              <a:t>How does your school keep students safe with internet use?</a:t>
            </a:r>
          </a:p>
          <a:p>
            <a:endParaRPr lang="en-US" dirty="0"/>
          </a:p>
        </p:txBody>
      </p:sp>
    </p:spTree>
    <p:extLst>
      <p:ext uri="{BB962C8B-B14F-4D97-AF65-F5344CB8AC3E}">
        <p14:creationId xmlns:p14="http://schemas.microsoft.com/office/powerpoint/2010/main" val="171591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00"/>
            <a:ext cx="7772400" cy="594360"/>
          </a:xfrm>
        </p:spPr>
        <p:txBody>
          <a:bodyPr/>
          <a:lstStyle/>
          <a:p>
            <a:r>
              <a:rPr lang="en-US" dirty="0"/>
              <a:t>Paul </a:t>
            </a:r>
            <a:r>
              <a:rPr lang="en-US" dirty="0" err="1"/>
              <a:t>Fiorentini</a:t>
            </a:r>
            <a:r>
              <a:rPr lang="en-US" dirty="0"/>
              <a:t> </a:t>
            </a:r>
            <a:br>
              <a:rPr lang="en-US" dirty="0"/>
            </a:br>
            <a:r>
              <a:rPr lang="en-US" dirty="0"/>
              <a:t>Principal at </a:t>
            </a:r>
            <a:r>
              <a:rPr lang="en-US" dirty="0" err="1"/>
              <a:t>Carndonagh</a:t>
            </a:r>
            <a:r>
              <a:rPr lang="en-US" dirty="0"/>
              <a:t> Community School</a:t>
            </a:r>
          </a:p>
        </p:txBody>
      </p:sp>
      <p:sp>
        <p:nvSpPr>
          <p:cNvPr id="4" name="Content Placeholder 3"/>
          <p:cNvSpPr>
            <a:spLocks noGrp="1"/>
          </p:cNvSpPr>
          <p:nvPr>
            <p:ph sz="quarter" idx="13"/>
          </p:nvPr>
        </p:nvSpPr>
        <p:spPr/>
        <p:txBody>
          <a:bodyPr>
            <a:normAutofit fontScale="92500" lnSpcReduction="10000"/>
          </a:bodyPr>
          <a:lstStyle/>
          <a:p>
            <a:pPr marL="114300" indent="0" algn="ctr">
              <a:buNone/>
            </a:pPr>
            <a:endParaRPr lang="en-US" dirty="0" smtClean="0">
              <a:hlinkClick r:id="rId2"/>
            </a:endParaRPr>
          </a:p>
          <a:p>
            <a:pPr marL="114300" indent="0" algn="ctr">
              <a:buNone/>
            </a:pPr>
            <a:endParaRPr lang="en-US" dirty="0">
              <a:hlinkClick r:id="rId2"/>
            </a:endParaRPr>
          </a:p>
          <a:p>
            <a:pPr marL="114300" indent="0" algn="ctr">
              <a:buNone/>
            </a:pPr>
            <a:r>
              <a:rPr lang="en-US" sz="3200" dirty="0" smtClean="0">
                <a:hlinkClick r:id="rId2"/>
              </a:rPr>
              <a:t>Click below to read an article about the</a:t>
            </a:r>
            <a:br>
              <a:rPr lang="en-US" sz="3200" dirty="0" smtClean="0">
                <a:hlinkClick r:id="rId2"/>
              </a:rPr>
            </a:br>
            <a:r>
              <a:rPr lang="en-US" sz="3200" dirty="0" smtClean="0">
                <a:hlinkClick r:id="rId2"/>
              </a:rPr>
              <a:t> </a:t>
            </a:r>
            <a:r>
              <a:rPr lang="en-US" sz="3200" dirty="0" err="1" smtClean="0">
                <a:hlinkClick r:id="rId2"/>
              </a:rPr>
              <a:t>Carndonagh</a:t>
            </a:r>
            <a:r>
              <a:rPr lang="en-US" sz="3200" dirty="0" smtClean="0">
                <a:hlinkClick r:id="rId2"/>
              </a:rPr>
              <a:t> Community School</a:t>
            </a:r>
            <a:br>
              <a:rPr lang="en-US" sz="3200" dirty="0" smtClean="0">
                <a:hlinkClick r:id="rId2"/>
              </a:rPr>
            </a:br>
            <a:endParaRPr lang="en-US" sz="3200" dirty="0" smtClean="0">
              <a:hlinkClick r:id="rId2"/>
            </a:endParaRPr>
          </a:p>
          <a:p>
            <a:pPr marL="114300" indent="0" algn="ctr">
              <a:buNone/>
            </a:pPr>
            <a:r>
              <a:rPr lang="en-US" sz="3200" dirty="0" err="1" smtClean="0">
                <a:hlinkClick r:id="rId2"/>
              </a:rPr>
              <a:t>iPads</a:t>
            </a:r>
            <a:r>
              <a:rPr lang="en-US" sz="3200" dirty="0" smtClean="0">
                <a:hlinkClick r:id="rId2"/>
              </a:rPr>
              <a:t> in Ireland School</a:t>
            </a:r>
            <a:endParaRPr lang="en-US" sz="3200" dirty="0" smtClean="0"/>
          </a:p>
          <a:p>
            <a:pPr marL="114300" indent="0" algn="ctr">
              <a:buNone/>
            </a:pPr>
            <a:endParaRPr lang="en-US" sz="3200" dirty="0"/>
          </a:p>
          <a:p>
            <a:pPr marL="114300" indent="0" algn="ctr">
              <a:buNone/>
            </a:pPr>
            <a:r>
              <a:rPr lang="en-US" sz="2400" i="1" dirty="0">
                <a:effectLst>
                  <a:outerShdw blurRad="38100" dist="38100" dir="2700000" algn="tl">
                    <a:srgbClr val="000000">
                      <a:alpha val="43137"/>
                    </a:srgbClr>
                  </a:outerShdw>
                </a:effectLst>
              </a:rPr>
              <a:t>“There is an ongoing problem with school books; the increased cost, the weight of them and the fact that they are perpetually changing. It is very frustrating for everyone involved – parents, teachers and students</a:t>
            </a:r>
            <a:r>
              <a:rPr lang="en-US" sz="2400" i="1" dirty="0" smtClean="0">
                <a:effectLst>
                  <a:outerShdw blurRad="38100" dist="38100" dir="2700000" algn="tl">
                    <a:srgbClr val="000000">
                      <a:alpha val="43137"/>
                    </a:srgbClr>
                  </a:outerShdw>
                </a:effectLst>
              </a:rPr>
              <a:t>.”</a:t>
            </a:r>
            <a:r>
              <a:rPr lang="en-US" sz="2400" dirty="0" smtClean="0"/>
              <a:t/>
            </a:r>
            <a:br>
              <a:rPr lang="en-US" sz="2400" dirty="0" smtClean="0"/>
            </a:b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7309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401</TotalTime>
  <Words>882</Words>
  <Application>Microsoft Office PowerPoint</Application>
  <PresentationFormat>On-screen Show (4:3)</PresentationFormat>
  <Paragraphs>92</Paragraphs>
  <Slides>21</Slides>
  <Notes>0</Notes>
  <HiddenSlides>0</HiddenSlides>
  <MMClips>3</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Adjacency</vt:lpstr>
      <vt:lpstr>Ireland  Country Case Study</vt:lpstr>
      <vt:lpstr>WHAT CAN WE LEARN FROM IRELAND?</vt:lpstr>
      <vt:lpstr>PowerPoint Presentation</vt:lpstr>
      <vt:lpstr>Interview with Paul Fiorentini  Principal at Carndonagh Community School</vt:lpstr>
      <vt:lpstr>Interview with Paul Fiorentini  Principal at Carndonagh Community School</vt:lpstr>
      <vt:lpstr>Interview with Paul Fiorentini  Principal at Carndonagh Community School</vt:lpstr>
      <vt:lpstr>Interview with Paul Fiorentini  Principal at Carndonagh Community School</vt:lpstr>
      <vt:lpstr>Insights and possible follow up questions.</vt:lpstr>
      <vt:lpstr>Paul Fiorentini  Principal at Carndonagh Community School</vt:lpstr>
      <vt:lpstr>PowerPoint Presentation</vt:lpstr>
      <vt:lpstr>PowerPoint Presentation</vt:lpstr>
      <vt:lpstr>PowerPoint Presentation</vt:lpstr>
      <vt:lpstr>While Ireland shows promise with  ICT integration in the classrooms, I feel they need to use a policy similar to my district in Anne Arundel County, Maryland.</vt:lpstr>
      <vt:lpstr>Continuity across the board</vt:lpstr>
      <vt:lpstr>A typical classroom at  Sunset Elementary School</vt:lpstr>
      <vt:lpstr>SmartBoards  by Smart technologies</vt:lpstr>
      <vt:lpstr>SmartBoards  by Smart technologies</vt:lpstr>
      <vt:lpstr>New this year!</vt:lpstr>
      <vt:lpstr>Professional Development</vt:lpstr>
      <vt:lpstr>2 countries related</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Ireland:</dc:title>
  <dc:creator>Owner</dc:creator>
  <cp:lastModifiedBy>Owner</cp:lastModifiedBy>
  <cp:revision>14</cp:revision>
  <dcterms:created xsi:type="dcterms:W3CDTF">2012-12-01T21:57:49Z</dcterms:created>
  <dcterms:modified xsi:type="dcterms:W3CDTF">2012-12-02T04:38:51Z</dcterms:modified>
</cp:coreProperties>
</file>